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8" r:id="rId4"/>
    <p:sldId id="259" r:id="rId5"/>
    <p:sldId id="260" r:id="rId6"/>
    <p:sldId id="285" r:id="rId7"/>
    <p:sldId id="275" r:id="rId8"/>
    <p:sldId id="284" r:id="rId9"/>
    <p:sldId id="286" r:id="rId10"/>
    <p:sldId id="276" r:id="rId11"/>
    <p:sldId id="277" r:id="rId12"/>
    <p:sldId id="264" r:id="rId13"/>
    <p:sldId id="266" r:id="rId14"/>
    <p:sldId id="287" r:id="rId15"/>
    <p:sldId id="267" r:id="rId16"/>
    <p:sldId id="273" r:id="rId17"/>
    <p:sldId id="272" r:id="rId18"/>
    <p:sldId id="281" r:id="rId19"/>
    <p:sldId id="282" r:id="rId20"/>
    <p:sldId id="288" r:id="rId21"/>
    <p:sldId id="28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35" autoAdjust="0"/>
    <p:restoredTop sz="94660"/>
  </p:normalViewPr>
  <p:slideViewPr>
    <p:cSldViewPr>
      <p:cViewPr varScale="1">
        <p:scale>
          <a:sx n="65" d="100"/>
          <a:sy n="65" d="100"/>
        </p:scale>
        <p:origin x="-132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33C881-381E-4694-BC08-395A7524D8C9}" type="datetimeFigureOut">
              <a:rPr lang="ru-RU" smtClean="0"/>
              <a:pPr/>
              <a:t>03.11.2024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40089-07D1-400A-B75D-4BEB05FCE7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33C881-381E-4694-BC08-395A7524D8C9}" type="datetimeFigureOut">
              <a:rPr lang="ru-RU" smtClean="0"/>
              <a:pPr/>
              <a:t>03.11.2024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40089-07D1-400A-B75D-4BEB05FCE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33C881-381E-4694-BC08-395A7524D8C9}" type="datetimeFigureOut">
              <a:rPr lang="ru-RU" smtClean="0"/>
              <a:pPr/>
              <a:t>03.11.2024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40089-07D1-400A-B75D-4BEB05FCE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33C881-381E-4694-BC08-395A7524D8C9}" type="datetimeFigureOut">
              <a:rPr lang="ru-RU" smtClean="0"/>
              <a:pPr/>
              <a:t>03.11.2024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40089-07D1-400A-B75D-4BEB05FCE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33C881-381E-4694-BC08-395A7524D8C9}" type="datetimeFigureOut">
              <a:rPr lang="ru-RU" smtClean="0"/>
              <a:pPr/>
              <a:t>03.11.2024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40089-07D1-400A-B75D-4BEB05FCE7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33C881-381E-4694-BC08-395A7524D8C9}" type="datetimeFigureOut">
              <a:rPr lang="ru-RU" smtClean="0"/>
              <a:pPr/>
              <a:t>03.11.2024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40089-07D1-400A-B75D-4BEB05FCE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33C881-381E-4694-BC08-395A7524D8C9}" type="datetimeFigureOut">
              <a:rPr lang="ru-RU" smtClean="0"/>
              <a:pPr/>
              <a:t>03.11.2024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40089-07D1-400A-B75D-4BEB05FCE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33C881-381E-4694-BC08-395A7524D8C9}" type="datetimeFigureOut">
              <a:rPr lang="ru-RU" smtClean="0"/>
              <a:pPr/>
              <a:t>03.11.2024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40089-07D1-400A-B75D-4BEB05FCE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33C881-381E-4694-BC08-395A7524D8C9}" type="datetimeFigureOut">
              <a:rPr lang="ru-RU" smtClean="0"/>
              <a:pPr/>
              <a:t>03.11.2024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40089-07D1-400A-B75D-4BEB05FCE7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33C881-381E-4694-BC08-395A7524D8C9}" type="datetimeFigureOut">
              <a:rPr lang="ru-RU" smtClean="0"/>
              <a:pPr/>
              <a:t>03.11.2024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40089-07D1-400A-B75D-4BEB05FCE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33C881-381E-4694-BC08-395A7524D8C9}" type="datetimeFigureOut">
              <a:rPr lang="ru-RU" smtClean="0"/>
              <a:pPr/>
              <a:t>03.11.2024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40089-07D1-400A-B75D-4BEB05FCE7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933C881-381E-4694-BC08-395A7524D8C9}" type="datetimeFigureOut">
              <a:rPr lang="ru-RU" smtClean="0"/>
              <a:pPr/>
              <a:t>03.11.2024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0040089-07D1-400A-B75D-4BEB05FCE7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642918"/>
            <a:ext cx="6211274" cy="1640342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rgbClr val="00B0F0"/>
                </a:solidFill>
                <a:latin typeface="Georgia" pitchFamily="18" charset="0"/>
              </a:rPr>
              <a:t>Мощность</a:t>
            </a:r>
            <a:r>
              <a:rPr lang="ru-RU" sz="7200" dirty="0" smtClean="0">
                <a:solidFill>
                  <a:srgbClr val="00B0F0"/>
                </a:solidFill>
                <a:latin typeface="Georgia" pitchFamily="18" charset="0"/>
                <a:cs typeface="Times New Roman" pitchFamily="18" charset="0"/>
              </a:rPr>
              <a:t> </a:t>
            </a:r>
            <a:endParaRPr lang="ru-RU" sz="7200" dirty="0">
              <a:solidFill>
                <a:srgbClr val="00B0F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714620"/>
            <a:ext cx="7358114" cy="3500462"/>
          </a:xfrm>
        </p:spPr>
        <p:txBody>
          <a:bodyPr>
            <a:normAutofit/>
          </a:bodyPr>
          <a:lstStyle/>
          <a:p>
            <a:pPr marL="541782" indent="-514350" algn="ctr"/>
            <a:r>
              <a:rPr lang="ru-RU" sz="8000" dirty="0" smtClean="0">
                <a:solidFill>
                  <a:srgbClr val="0070C0"/>
                </a:solidFill>
                <a:latin typeface="Georgia" pitchFamily="18" charset="0"/>
              </a:rPr>
              <a:t>Единицы мощности</a:t>
            </a:r>
            <a:endParaRPr lang="ru-RU" sz="8000" i="1" dirty="0" smtClean="0">
              <a:solidFill>
                <a:srgbClr val="0070C0"/>
              </a:solidFill>
              <a:latin typeface="Georgia" pitchFamily="18" charset="0"/>
            </a:endParaRPr>
          </a:p>
          <a:p>
            <a:pPr marL="541782" indent="-514350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571612"/>
            <a:ext cx="750099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Старинная единица мощности – лошадиная сила . 1л.с.= 736 Вт. Эту единицу ввел  Джеймс Уатт. </a:t>
            </a:r>
          </a:p>
          <a:p>
            <a:pPr>
              <a:buFont typeface="Wingdings" pitchFamily="2" charset="2"/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Лошадиная сила  есть средняя работа за одну секунду,  которую могла совершить сильная английская ломовая лошадь, равномерно работающая целый день.    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71736" y="571480"/>
            <a:ext cx="50006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3"/>
                </a:solidFill>
                <a:latin typeface="Georgia" pitchFamily="18" charset="0"/>
              </a:rPr>
              <a:t>Это интересно</a:t>
            </a:r>
            <a:endParaRPr lang="ru-RU" sz="4400" dirty="0">
              <a:solidFill>
                <a:schemeClr val="accent3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357166"/>
            <a:ext cx="66559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Georgia" pitchFamily="18" charset="0"/>
              </a:rPr>
              <a:t>Соотношение между л.с. и Вт</a:t>
            </a:r>
            <a:endParaRPr lang="ru-RU" sz="3200" dirty="0">
              <a:latin typeface="Georgia" pitchFamily="18" charset="0"/>
            </a:endParaRPr>
          </a:p>
        </p:txBody>
      </p:sp>
      <p:pic>
        <p:nvPicPr>
          <p:cNvPr id="3" name="Picture 6" descr="C:\Users\км\Pictures\Оля\картинки интернет\м 300л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357298"/>
            <a:ext cx="3857652" cy="2288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72066" y="1857364"/>
            <a:ext cx="38667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eorgia" pitchFamily="18" charset="0"/>
              </a:rPr>
              <a:t>1 л.с. = 735  Вт. </a:t>
            </a:r>
            <a:endParaRPr lang="ru-RU" sz="3600" dirty="0">
              <a:latin typeface="Georgia" pitchFamily="18" charset="0"/>
            </a:endParaRPr>
          </a:p>
        </p:txBody>
      </p:sp>
      <p:pic>
        <p:nvPicPr>
          <p:cNvPr id="5" name="Picture 8" descr="C:\Users\км\Pictures\Оля\картинки интернет\лошадь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786190"/>
            <a:ext cx="3714750" cy="265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142976" y="4214818"/>
            <a:ext cx="374173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eorgia" pitchFamily="18" charset="0"/>
              </a:rPr>
              <a:t>1 Вт =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eorgia" pitchFamily="18" charset="0"/>
              </a:rPr>
              <a:t> =0,000136л.с.</a:t>
            </a:r>
            <a:endParaRPr lang="ru-RU" sz="36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eorgia" pitchFamily="18" charset="0"/>
              </a:rPr>
              <a:t> Транспортные средства</a:t>
            </a:r>
            <a:endParaRPr lang="ru-RU" i="1" dirty="0">
              <a:latin typeface="Georgia" pitchFamily="18" charset="0"/>
            </a:endParaRPr>
          </a:p>
        </p:txBody>
      </p:sp>
      <p:pic>
        <p:nvPicPr>
          <p:cNvPr id="4" name="Picture 12" descr="C:\Users\км\Pictures\Оля\картинки интернет\самолет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214421"/>
            <a:ext cx="5138741" cy="375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000232" y="5143512"/>
            <a:ext cx="66437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Мощность 740 кВт ≈ 1005 л.с.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 descr="C:\Users\км\Pictures\Оля\картинки интернет\бмв 717л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785926"/>
            <a:ext cx="7665297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357290" y="714356"/>
            <a:ext cx="72866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Мощность 527 кВт = 717 л.с.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500042"/>
            <a:ext cx="3071834" cy="157163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мощность человека при спокойной ходьбе равна приблизительно 0,1л.с. т.е 70 – 90Вт.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pic>
        <p:nvPicPr>
          <p:cNvPr id="5" name="Содержимое 4" descr="http://class-fizika.narod.ru/7_class/7_motshnost/richman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5" y="2071678"/>
            <a:ext cx="3550467" cy="432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4" descr="http://class-fizika.narod.ru/7_class/7_motshnost/GYMNAST1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0"/>
            <a:ext cx="3807025" cy="4063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 rot="10800000" flipV="1">
            <a:off x="5715008" y="4643446"/>
            <a:ext cx="30718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мощность человека при прыжке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 730 Вт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77" name="Object 13"/>
          <p:cNvGraphicFramePr>
            <a:graphicFrameLocks noChangeAspect="1"/>
          </p:cNvGraphicFramePr>
          <p:nvPr/>
        </p:nvGraphicFramePr>
        <p:xfrm>
          <a:off x="1571604" y="714356"/>
          <a:ext cx="1138237" cy="928688"/>
        </p:xfrm>
        <a:graphic>
          <a:graphicData uri="http://schemas.openxmlformats.org/presentationml/2006/ole">
            <p:oleObj spid="_x0000_s16386" name="Формула" r:id="rId3" imgW="457200" imgH="393480" progId="Equation.3">
              <p:embed/>
            </p:oleObj>
          </a:graphicData>
        </a:graphic>
      </p:graphicFrame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3643306" y="785794"/>
          <a:ext cx="2357437" cy="630238"/>
        </p:xfrm>
        <a:graphic>
          <a:graphicData uri="http://schemas.openxmlformats.org/presentationml/2006/ole">
            <p:oleObj spid="_x0000_s16387" name="Формула" r:id="rId4" imgW="558720" imgH="177480" progId="Equation.3">
              <p:embed/>
            </p:oleObj>
          </a:graphicData>
        </a:graphic>
      </p:graphicFrame>
      <p:graphicFrame>
        <p:nvGraphicFramePr>
          <p:cNvPr id="2" name="Object 4"/>
          <p:cNvGraphicFramePr>
            <a:graphicFrameLocks noChangeAspect="1"/>
          </p:cNvGraphicFramePr>
          <p:nvPr/>
        </p:nvGraphicFramePr>
        <p:xfrm>
          <a:off x="1714480" y="1785926"/>
          <a:ext cx="4608512" cy="1395413"/>
        </p:xfrm>
        <a:graphic>
          <a:graphicData uri="http://schemas.openxmlformats.org/presentationml/2006/ole">
            <p:oleObj spid="_x0000_s16388" name="Формула" r:id="rId5" imgW="1091880" imgH="393480" progId="Equation.3">
              <p:embed/>
            </p:oleObj>
          </a:graphicData>
        </a:graphic>
      </p:graphicFrame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2000232" y="3429000"/>
          <a:ext cx="4873625" cy="1395412"/>
        </p:xfrm>
        <a:graphic>
          <a:graphicData uri="http://schemas.openxmlformats.org/presentationml/2006/ole">
            <p:oleObj spid="_x0000_s16389" name="Формула" r:id="rId6" imgW="11556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3214678" y="1000108"/>
            <a:ext cx="3000375" cy="1000125"/>
            <a:chOff x="1908175" y="260350"/>
            <a:chExt cx="4535488" cy="1296988"/>
          </a:xfrm>
        </p:grpSpPr>
        <p:graphicFrame>
          <p:nvGraphicFramePr>
            <p:cNvPr id="3" name="Object 4"/>
            <p:cNvGraphicFramePr>
              <a:graphicFrameLocks noChangeAspect="1"/>
            </p:cNvGraphicFramePr>
            <p:nvPr/>
          </p:nvGraphicFramePr>
          <p:xfrm>
            <a:off x="2051050" y="404813"/>
            <a:ext cx="4033838" cy="942975"/>
          </p:xfrm>
          <a:graphic>
            <a:graphicData uri="http://schemas.openxmlformats.org/presentationml/2006/ole">
              <p:oleObj spid="_x0000_s41986" name="Формула" r:id="rId3" imgW="1143000" imgH="266700" progId="Equation.3">
                <p:embed/>
              </p:oleObj>
            </a:graphicData>
          </a:graphic>
        </p:graphicFrame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1908175" y="260350"/>
              <a:ext cx="4535488" cy="1296988"/>
            </a:xfrm>
            <a:prstGeom prst="rect">
              <a:avLst/>
            </a:prstGeom>
            <a:noFill/>
            <a:ln w="76200" cmpd="tri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2000232" y="2500306"/>
            <a:ext cx="57864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  <a:latin typeface="Georgia" pitchFamily="18" charset="0"/>
              </a:rPr>
              <a:t>Этой формулой удобно пользоваться, когда  под действием постоянной силы тело движется с постоянной скоростью.</a:t>
            </a:r>
            <a:endParaRPr lang="ru-RU" sz="3600" dirty="0">
              <a:solidFill>
                <a:srgbClr val="0070C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Примеры решения задач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96646" indent="-514350">
              <a:buAutoNum type="arabicPeriod"/>
            </a:pPr>
            <a:r>
              <a:rPr lang="ru-RU" sz="3300" dirty="0" smtClean="0">
                <a:latin typeface="Georgia" pitchFamily="18" charset="0"/>
              </a:rPr>
              <a:t>Спортсмен, масса которого 70 кг, совершает прыжок на высоту 200 см за 0,4 с. Какую среднюю мощность он при этом развивает?</a:t>
            </a:r>
          </a:p>
          <a:p>
            <a:pPr marL="596646" indent="-514350">
              <a:buAutoNum type="arabicPeriod"/>
            </a:pPr>
            <a:endParaRPr lang="ru-RU" sz="33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3300" dirty="0" smtClean="0">
                <a:latin typeface="Georgia" pitchFamily="18" charset="0"/>
              </a:rPr>
              <a:t> Дано:          СИ:       Решение:</a:t>
            </a:r>
          </a:p>
          <a:p>
            <a:pPr>
              <a:buNone/>
            </a:pPr>
            <a:r>
              <a:rPr lang="en-US" sz="3300" dirty="0" smtClean="0">
                <a:latin typeface="Georgia" pitchFamily="18" charset="0"/>
              </a:rPr>
              <a:t>m =</a:t>
            </a:r>
            <a:r>
              <a:rPr lang="ru-RU" sz="3300" dirty="0" smtClean="0">
                <a:latin typeface="Georgia" pitchFamily="18" charset="0"/>
              </a:rPr>
              <a:t> </a:t>
            </a:r>
            <a:r>
              <a:rPr lang="en-US" sz="3300" dirty="0" smtClean="0">
                <a:latin typeface="Georgia" pitchFamily="18" charset="0"/>
              </a:rPr>
              <a:t>70 </a:t>
            </a:r>
            <a:r>
              <a:rPr lang="ru-RU" sz="3300" dirty="0" smtClean="0">
                <a:latin typeface="Georgia" pitchFamily="18" charset="0"/>
              </a:rPr>
              <a:t>кг                  </a:t>
            </a:r>
            <a:r>
              <a:rPr lang="en-US" sz="3300" dirty="0" smtClean="0">
                <a:latin typeface="Georgia" pitchFamily="18" charset="0"/>
              </a:rPr>
              <a:t>N = A/t;  A = F ∙ S;</a:t>
            </a:r>
            <a:r>
              <a:rPr lang="ru-RU" sz="3300" dirty="0" smtClean="0">
                <a:latin typeface="Georgia" pitchFamily="18" charset="0"/>
              </a:rPr>
              <a:t>  </a:t>
            </a:r>
            <a:endParaRPr lang="en-US" sz="3300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3300" dirty="0" smtClean="0">
                <a:latin typeface="Georgia" pitchFamily="18" charset="0"/>
              </a:rPr>
              <a:t>h = </a:t>
            </a:r>
            <a:r>
              <a:rPr lang="ru-RU" sz="3300" dirty="0" smtClean="0">
                <a:latin typeface="Georgia" pitchFamily="18" charset="0"/>
              </a:rPr>
              <a:t>200 см  2 м</a:t>
            </a:r>
            <a:r>
              <a:rPr lang="en-US" sz="3300" dirty="0" smtClean="0">
                <a:latin typeface="Georgia" pitchFamily="18" charset="0"/>
              </a:rPr>
              <a:t>   </a:t>
            </a:r>
            <a:r>
              <a:rPr lang="ru-RU" sz="3300" dirty="0" smtClean="0">
                <a:latin typeface="Georgia" pitchFamily="18" charset="0"/>
              </a:rPr>
              <a:t>    </a:t>
            </a:r>
            <a:r>
              <a:rPr lang="en-US" sz="3300" dirty="0" smtClean="0">
                <a:latin typeface="Georgia" pitchFamily="18" charset="0"/>
              </a:rPr>
              <a:t> F = mg; S = h</a:t>
            </a:r>
          </a:p>
          <a:p>
            <a:pPr>
              <a:buNone/>
            </a:pPr>
            <a:r>
              <a:rPr lang="en-US" sz="3300" dirty="0" smtClean="0">
                <a:latin typeface="Georgia" pitchFamily="18" charset="0"/>
              </a:rPr>
              <a:t>t = </a:t>
            </a:r>
            <a:r>
              <a:rPr lang="ru-RU" sz="3300" dirty="0" smtClean="0">
                <a:latin typeface="Georgia" pitchFamily="18" charset="0"/>
              </a:rPr>
              <a:t>0,4 с</a:t>
            </a:r>
            <a:r>
              <a:rPr lang="en-US" sz="3300" dirty="0" smtClean="0">
                <a:latin typeface="Georgia" pitchFamily="18" charset="0"/>
              </a:rPr>
              <a:t>                 </a:t>
            </a:r>
            <a:r>
              <a:rPr lang="ru-RU" sz="3300" dirty="0" smtClean="0">
                <a:latin typeface="Georgia" pitchFamily="18" charset="0"/>
              </a:rPr>
              <a:t>    </a:t>
            </a:r>
            <a:r>
              <a:rPr lang="en-US" sz="3300" dirty="0" smtClean="0">
                <a:latin typeface="Georgia" pitchFamily="18" charset="0"/>
              </a:rPr>
              <a:t> A = </a:t>
            </a:r>
            <a:r>
              <a:rPr lang="en-US" sz="3300" dirty="0" err="1" smtClean="0">
                <a:latin typeface="Georgia" pitchFamily="18" charset="0"/>
              </a:rPr>
              <a:t>mgh</a:t>
            </a:r>
            <a:endParaRPr lang="en-US" sz="3300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3300" dirty="0" smtClean="0">
                <a:latin typeface="Georgia" pitchFamily="18" charset="0"/>
              </a:rPr>
              <a:t>                                 </a:t>
            </a:r>
            <a:r>
              <a:rPr lang="ru-RU" sz="3300" dirty="0" smtClean="0">
                <a:latin typeface="Georgia" pitchFamily="18" charset="0"/>
              </a:rPr>
              <a:t>    </a:t>
            </a:r>
            <a:r>
              <a:rPr lang="en-US" sz="3300" dirty="0" smtClean="0">
                <a:latin typeface="Georgia" pitchFamily="18" charset="0"/>
              </a:rPr>
              <a:t>N = (</a:t>
            </a:r>
            <a:r>
              <a:rPr lang="en-US" sz="3300" dirty="0" err="1" smtClean="0">
                <a:latin typeface="Georgia" pitchFamily="18" charset="0"/>
              </a:rPr>
              <a:t>mgh</a:t>
            </a:r>
            <a:r>
              <a:rPr lang="en-US" sz="3300" dirty="0" smtClean="0">
                <a:latin typeface="Georgia" pitchFamily="18" charset="0"/>
              </a:rPr>
              <a:t>)/t</a:t>
            </a:r>
          </a:p>
          <a:p>
            <a:pPr>
              <a:buNone/>
            </a:pPr>
            <a:r>
              <a:rPr lang="en-US" sz="3300" dirty="0" smtClean="0">
                <a:latin typeface="Georgia" pitchFamily="18" charset="0"/>
              </a:rPr>
              <a:t>N - ?</a:t>
            </a:r>
            <a:r>
              <a:rPr lang="ru-RU" sz="3300" dirty="0" smtClean="0">
                <a:latin typeface="Georgia" pitchFamily="18" charset="0"/>
              </a:rPr>
              <a:t>             … Вт</a:t>
            </a:r>
            <a:r>
              <a:rPr lang="en-US" sz="3300" dirty="0" smtClean="0">
                <a:latin typeface="Georgia" pitchFamily="18" charset="0"/>
              </a:rPr>
              <a:t> </a:t>
            </a:r>
            <a:r>
              <a:rPr lang="ru-RU" sz="3300" dirty="0" smtClean="0">
                <a:latin typeface="Georgia" pitchFamily="18" charset="0"/>
              </a:rPr>
              <a:t>     </a:t>
            </a:r>
            <a:r>
              <a:rPr lang="en-US" sz="3300" dirty="0" smtClean="0">
                <a:latin typeface="Georgia" pitchFamily="18" charset="0"/>
              </a:rPr>
              <a:t> N = (</a:t>
            </a:r>
            <a:r>
              <a:rPr lang="ru-RU" sz="3300" dirty="0" smtClean="0">
                <a:latin typeface="Georgia" pitchFamily="18" charset="0"/>
              </a:rPr>
              <a:t>70 кг ∙9,8Н/кг∙2 м)/0,4с=</a:t>
            </a:r>
          </a:p>
          <a:p>
            <a:pPr>
              <a:buNone/>
            </a:pPr>
            <a:r>
              <a:rPr lang="ru-RU" sz="3300" dirty="0" smtClean="0">
                <a:latin typeface="Georgia" pitchFamily="18" charset="0"/>
              </a:rPr>
              <a:t>                                     = 3430 Вт ≈3,5 кВт</a:t>
            </a:r>
          </a:p>
          <a:p>
            <a:endParaRPr lang="en-US" sz="18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dirty="0" smtClean="0">
                <a:latin typeface="Georgia" pitchFamily="18" charset="0"/>
              </a:rPr>
              <a:t>                                               Ответ: </a:t>
            </a:r>
            <a:r>
              <a:rPr lang="en-US" dirty="0" smtClean="0">
                <a:latin typeface="Georgia" pitchFamily="18" charset="0"/>
              </a:rPr>
              <a:t>N = </a:t>
            </a:r>
            <a:r>
              <a:rPr lang="ru-RU" dirty="0" smtClean="0">
                <a:latin typeface="Georgia" pitchFamily="18" charset="0"/>
              </a:rPr>
              <a:t>3,5 кВт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1714480" y="4000504"/>
            <a:ext cx="271464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428860" y="4000504"/>
            <a:ext cx="271464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571604" y="4357694"/>
            <a:ext cx="221457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effectLst/>
                <a:latin typeface="Georgia" pitchFamily="18" charset="0"/>
              </a:rPr>
              <a:t>2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Georgia" pitchFamily="18" charset="0"/>
              </a:rPr>
              <a:t>. Вычислить механическую работу, совершённую двигателем мощностью 2 кВт за время 5 с.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Georgia" pitchFamily="18" charset="0"/>
              </a:rPr>
              <a:t>Дано:         СИ:           Решение:</a:t>
            </a:r>
          </a:p>
          <a:p>
            <a:pPr>
              <a:buNone/>
            </a:pPr>
            <a:r>
              <a:rPr lang="en-US" sz="2400" dirty="0" smtClean="0">
                <a:latin typeface="Georgia" pitchFamily="18" charset="0"/>
              </a:rPr>
              <a:t>N = </a:t>
            </a:r>
            <a:r>
              <a:rPr lang="ru-RU" sz="2400" dirty="0" smtClean="0">
                <a:latin typeface="Georgia" pitchFamily="18" charset="0"/>
              </a:rPr>
              <a:t>2 кВт  2000Вт     </a:t>
            </a:r>
            <a:r>
              <a:rPr lang="en-US" sz="2400" dirty="0" smtClean="0">
                <a:latin typeface="Georgia" pitchFamily="18" charset="0"/>
              </a:rPr>
              <a:t>A = N t</a:t>
            </a:r>
          </a:p>
          <a:p>
            <a:pPr>
              <a:buNone/>
            </a:pPr>
            <a:r>
              <a:rPr lang="en-US" sz="2400" dirty="0" smtClean="0">
                <a:latin typeface="Georgia" pitchFamily="18" charset="0"/>
              </a:rPr>
              <a:t>t =</a:t>
            </a:r>
            <a:r>
              <a:rPr lang="ru-RU" sz="2400" dirty="0" smtClean="0">
                <a:latin typeface="Georgia" pitchFamily="18" charset="0"/>
              </a:rPr>
              <a:t> 5 с</a:t>
            </a:r>
            <a:r>
              <a:rPr lang="en-US" sz="2400" dirty="0" smtClean="0">
                <a:latin typeface="Georgia" pitchFamily="18" charset="0"/>
              </a:rPr>
              <a:t>                             A = </a:t>
            </a:r>
            <a:r>
              <a:rPr lang="ru-RU" sz="2400" dirty="0" smtClean="0">
                <a:latin typeface="Georgia" pitchFamily="18" charset="0"/>
              </a:rPr>
              <a:t>2000Вт ∙ 5 с = 10000Дж = </a:t>
            </a:r>
            <a:endParaRPr lang="en-US" sz="24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Georgia" pitchFamily="18" charset="0"/>
              </a:rPr>
              <a:t>                                         = 10 кДж</a:t>
            </a:r>
            <a:endParaRPr lang="en-US" sz="2400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Georgia" pitchFamily="18" charset="0"/>
              </a:rPr>
              <a:t>A - ?</a:t>
            </a:r>
            <a:r>
              <a:rPr lang="ru-RU" sz="2400" dirty="0" smtClean="0">
                <a:latin typeface="Georgia" pitchFamily="18" charset="0"/>
              </a:rPr>
              <a:t>             … Дж            </a:t>
            </a:r>
          </a:p>
          <a:p>
            <a:pPr>
              <a:buNone/>
            </a:pPr>
            <a:r>
              <a:rPr lang="ru-RU" sz="2400" dirty="0" smtClean="0">
                <a:latin typeface="Georgia" pitchFamily="18" charset="0"/>
              </a:rPr>
              <a:t>                                        Ответ: А = 10 кДж</a:t>
            </a:r>
            <a:endParaRPr lang="en-US" sz="2400" dirty="0" smtClean="0">
              <a:latin typeface="Georgia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1607323" y="2893215"/>
            <a:ext cx="26432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036083" y="2893215"/>
            <a:ext cx="250033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500166" y="3071810"/>
            <a:ext cx="278608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351234" cy="151128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effectLst/>
                <a:latin typeface="Georgia" pitchFamily="18" charset="0"/>
              </a:rPr>
              <a:t>3. С какой скоростью двигается велосипедист, прикладывая силу 200 Н и развивая мощность 0,8 кВт?</a:t>
            </a:r>
            <a:endParaRPr lang="ru-RU" sz="2400" dirty="0"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143116"/>
            <a:ext cx="7708392" cy="41052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Georgia" pitchFamily="18" charset="0"/>
              </a:rPr>
              <a:t>Дано:   </a:t>
            </a:r>
            <a:r>
              <a:rPr lang="en-US" sz="2400" dirty="0" smtClean="0">
                <a:latin typeface="Georgia" pitchFamily="18" charset="0"/>
              </a:rPr>
              <a:t>        </a:t>
            </a:r>
            <a:r>
              <a:rPr lang="ru-RU" sz="2400" dirty="0" smtClean="0">
                <a:latin typeface="Georgia" pitchFamily="18" charset="0"/>
              </a:rPr>
              <a:t> СИ:      Решение:</a:t>
            </a:r>
          </a:p>
          <a:p>
            <a:pPr>
              <a:buNone/>
            </a:pPr>
            <a:r>
              <a:rPr lang="en-US" sz="2400" dirty="0" smtClean="0">
                <a:latin typeface="Georgia" pitchFamily="18" charset="0"/>
              </a:rPr>
              <a:t>F = 200 H</a:t>
            </a:r>
            <a:r>
              <a:rPr lang="ru-RU" sz="2400" dirty="0" smtClean="0">
                <a:latin typeface="Georgia" pitchFamily="18" charset="0"/>
              </a:rPr>
              <a:t>                  </a:t>
            </a:r>
            <a:r>
              <a:rPr lang="en-US" sz="2400" dirty="0" smtClean="0">
                <a:latin typeface="Georgia" pitchFamily="18" charset="0"/>
              </a:rPr>
              <a:t>N = F ∙ </a:t>
            </a:r>
            <a:r>
              <a:rPr lang="en-US" sz="2400" dirty="0" smtClean="0">
                <a:latin typeface="Times New Roman"/>
                <a:cs typeface="Times New Roman"/>
              </a:rPr>
              <a:t>Ʋ</a:t>
            </a:r>
            <a:endParaRPr lang="en-US" sz="2400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Georgia" pitchFamily="18" charset="0"/>
              </a:rPr>
              <a:t>N = 0.8 </a:t>
            </a:r>
            <a:r>
              <a:rPr lang="ru-RU" sz="2400" dirty="0" smtClean="0">
                <a:latin typeface="Georgia" pitchFamily="18" charset="0"/>
              </a:rPr>
              <a:t>кВт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ru-RU" sz="2400" dirty="0" smtClean="0">
                <a:latin typeface="Georgia" pitchFamily="18" charset="0"/>
              </a:rPr>
              <a:t>800Вт</a:t>
            </a:r>
            <a:r>
              <a:rPr lang="en-US" sz="2400" dirty="0" smtClean="0">
                <a:latin typeface="Georgia" pitchFamily="18" charset="0"/>
              </a:rPr>
              <a:t>  </a:t>
            </a:r>
            <a:r>
              <a:rPr lang="en-US" sz="2400" dirty="0" smtClean="0">
                <a:latin typeface="Times New Roman"/>
                <a:cs typeface="Times New Roman"/>
              </a:rPr>
              <a:t>Ʋ = N / F</a:t>
            </a:r>
            <a:endParaRPr lang="en-US" sz="2400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Georgia" pitchFamily="18" charset="0"/>
              </a:rPr>
              <a:t>                                      </a:t>
            </a:r>
            <a:r>
              <a:rPr lang="en-US" sz="2400" dirty="0" smtClean="0">
                <a:latin typeface="Times New Roman"/>
                <a:cs typeface="Times New Roman"/>
              </a:rPr>
              <a:t>Ʋ = </a:t>
            </a:r>
            <a:r>
              <a:rPr lang="ru-RU" sz="2400" dirty="0" smtClean="0">
                <a:latin typeface="Times New Roman"/>
                <a:cs typeface="Times New Roman"/>
              </a:rPr>
              <a:t>800 Вт / 200 Н = 4 м/с</a:t>
            </a:r>
            <a:endParaRPr lang="en-US" sz="2400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Georgia" pitchFamily="18" charset="0"/>
                <a:cs typeface="Times New Roman"/>
              </a:rPr>
              <a:t>Ʋ - ?</a:t>
            </a:r>
            <a:r>
              <a:rPr lang="ru-RU" sz="2400" dirty="0" smtClean="0">
                <a:latin typeface="Georgia" pitchFamily="18" charset="0"/>
                <a:cs typeface="Times New Roman"/>
              </a:rPr>
              <a:t>               … м/с   </a:t>
            </a:r>
          </a:p>
          <a:p>
            <a:pPr>
              <a:buNone/>
            </a:pPr>
            <a:r>
              <a:rPr lang="ru-RU" sz="2400" dirty="0" smtClean="0">
                <a:latin typeface="Georgia" pitchFamily="18" charset="0"/>
                <a:cs typeface="Times New Roman"/>
              </a:rPr>
              <a:t>                                       Ответ: </a:t>
            </a:r>
            <a:r>
              <a:rPr lang="en-US" sz="2400" dirty="0" smtClean="0">
                <a:latin typeface="Times New Roman"/>
                <a:cs typeface="Times New Roman"/>
              </a:rPr>
              <a:t>Ʋ</a:t>
            </a:r>
            <a:r>
              <a:rPr lang="ru-RU" sz="2400" dirty="0" smtClean="0">
                <a:latin typeface="Times New Roman"/>
                <a:cs typeface="Times New Roman"/>
              </a:rPr>
              <a:t> = 4 м/с</a:t>
            </a:r>
            <a:endParaRPr lang="ru-RU" sz="2400" dirty="0">
              <a:latin typeface="Georgia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2071670" y="3500438"/>
            <a:ext cx="228601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071802" y="3571876"/>
            <a:ext cx="228601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500166" y="3786190"/>
            <a:ext cx="271464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effectLst/>
                <a:latin typeface="Georgia" pitchFamily="18" charset="0"/>
              </a:rPr>
              <a:t>Фронтальный опрос</a:t>
            </a:r>
            <a:endParaRPr lang="ru-RU" sz="4000" dirty="0">
              <a:solidFill>
                <a:schemeClr val="accent6">
                  <a:lumMod val="75000"/>
                </a:schemeClr>
              </a:solidFill>
              <a:effectLst/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marL="539496" lvl="0" indent="-457200">
              <a:buFont typeface="+mj-lt"/>
              <a:buAutoNum type="arabicPeriod"/>
            </a:pPr>
            <a:r>
              <a:rPr lang="ru-RU" sz="2400" dirty="0" smtClean="0">
                <a:latin typeface="Georgia" pitchFamily="18" charset="0"/>
              </a:rPr>
              <a:t>Приведите примеры механической работы.</a:t>
            </a:r>
          </a:p>
          <a:p>
            <a:pPr marL="539496" lvl="0" indent="-457200">
              <a:buFont typeface="+mj-lt"/>
              <a:buAutoNum type="arabicPeriod"/>
            </a:pPr>
            <a:r>
              <a:rPr lang="ru-RU" sz="2400" dirty="0" smtClean="0">
                <a:latin typeface="Georgia" pitchFamily="18" charset="0"/>
              </a:rPr>
              <a:t>В каком случае совершается механическая работа?</a:t>
            </a:r>
          </a:p>
          <a:p>
            <a:pPr marL="539496" lvl="0" indent="-457200">
              <a:buFont typeface="+mj-lt"/>
              <a:buAutoNum type="arabicPeriod"/>
            </a:pPr>
            <a:r>
              <a:rPr lang="ru-RU" sz="2400" dirty="0" smtClean="0">
                <a:latin typeface="Georgia" pitchFamily="18" charset="0"/>
              </a:rPr>
              <a:t>От чего зависит величина совершённой механической работы?</a:t>
            </a:r>
          </a:p>
          <a:p>
            <a:pPr marL="539496" lvl="0" indent="-457200">
              <a:buFont typeface="+mj-lt"/>
              <a:buAutoNum type="arabicPeriod"/>
            </a:pPr>
            <a:r>
              <a:rPr lang="ru-RU" sz="2400" dirty="0" smtClean="0">
                <a:latin typeface="Georgia" pitchFamily="18" charset="0"/>
              </a:rPr>
              <a:t>Дайте определение механической работы и напишите формулу для её вычисления.</a:t>
            </a:r>
          </a:p>
          <a:p>
            <a:pPr marL="539496" lvl="0" indent="-457200">
              <a:buFont typeface="+mj-lt"/>
              <a:buAutoNum type="arabicPeriod"/>
            </a:pPr>
            <a:r>
              <a:rPr lang="ru-RU" sz="2400" dirty="0" smtClean="0">
                <a:latin typeface="Georgia" pitchFamily="18" charset="0"/>
              </a:rPr>
              <a:t>В каком случае механическая работа равна 1 Дж?</a:t>
            </a:r>
          </a:p>
          <a:p>
            <a:pPr marL="539496" lvl="0" indent="-457200">
              <a:buFont typeface="+mj-lt"/>
              <a:buAutoNum type="arabicPeriod"/>
            </a:pPr>
            <a:r>
              <a:rPr lang="ru-RU" sz="2400" dirty="0" smtClean="0">
                <a:latin typeface="Georgia" pitchFamily="18" charset="0"/>
              </a:rPr>
              <a:t>Каково соотношение между 1 Дж и 1 кДж? 1 Дж и 1 МДж? 1 кДж и 1 МДж?</a:t>
            </a:r>
          </a:p>
          <a:p>
            <a:pPr marL="539496" lvl="0" indent="-457200">
              <a:buFont typeface="+mj-lt"/>
              <a:buAutoNum type="arabicPeriod"/>
            </a:pPr>
            <a:r>
              <a:rPr lang="ru-RU" sz="2400" dirty="0" smtClean="0">
                <a:latin typeface="Georgia" pitchFamily="18" charset="0"/>
              </a:rPr>
              <a:t>В каком случае механическая работа положительна по знаку? Приведите примеры.</a:t>
            </a:r>
          </a:p>
          <a:p>
            <a:pPr marL="539496" lvl="0" indent="-457200">
              <a:buFont typeface="+mj-lt"/>
              <a:buAutoNum type="arabicPeriod"/>
            </a:pPr>
            <a:r>
              <a:rPr lang="ru-RU" sz="2400" dirty="0" smtClean="0">
                <a:latin typeface="Georgia" pitchFamily="18" charset="0"/>
              </a:rPr>
              <a:t>В каком случае механическая работа отрицательна по знаку? Приведите примеры.</a:t>
            </a:r>
          </a:p>
          <a:p>
            <a:pPr marL="539496" lvl="0" indent="-457200">
              <a:buFont typeface="+mj-lt"/>
              <a:buAutoNum type="arabicPeriod"/>
            </a:pPr>
            <a:r>
              <a:rPr lang="ru-RU" sz="2400" dirty="0" smtClean="0">
                <a:latin typeface="Georgia" pitchFamily="18" charset="0"/>
              </a:rPr>
              <a:t>В каком случае механическая работа равна нулю? Приведите примеры.</a:t>
            </a:r>
          </a:p>
          <a:p>
            <a:pPr marL="596646" indent="-514350">
              <a:buFont typeface="+mj-lt"/>
              <a:buAutoNum type="arabicPeriod"/>
            </a:pPr>
            <a:endParaRPr lang="ru-RU" sz="2400" dirty="0" smtClean="0"/>
          </a:p>
          <a:p>
            <a:pPr marL="596646" indent="-514350">
              <a:buFont typeface="+mj-lt"/>
              <a:buAutoNum type="arabicPeriod"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Georgia" pitchFamily="18" charset="0"/>
              </a:rPr>
              <a:t>План изучения физических величин</a:t>
            </a:r>
            <a:endParaRPr lang="ru-RU" sz="36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lvl="0" indent="-514350">
              <a:buFont typeface="+mj-lt"/>
              <a:buAutoNum type="arabicPeriod"/>
            </a:pPr>
            <a:r>
              <a:rPr lang="ru-RU" dirty="0" smtClean="0">
                <a:latin typeface="Georgia" pitchFamily="18" charset="0"/>
              </a:rPr>
              <a:t>Определение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dirty="0" smtClean="0">
                <a:latin typeface="Georgia" pitchFamily="18" charset="0"/>
              </a:rPr>
              <a:t>Вектор или скаляр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dirty="0" smtClean="0">
                <a:latin typeface="Georgia" pitchFamily="18" charset="0"/>
              </a:rPr>
              <a:t>Буквенное обозначение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dirty="0" smtClean="0">
                <a:latin typeface="Georgia" pitchFamily="18" charset="0"/>
              </a:rPr>
              <a:t>Формула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dirty="0" smtClean="0">
                <a:latin typeface="Georgia" pitchFamily="18" charset="0"/>
              </a:rPr>
              <a:t>Прибор для измерения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dirty="0" smtClean="0">
                <a:latin typeface="Georgia" pitchFamily="18" charset="0"/>
              </a:rPr>
              <a:t>Единица величины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Georgia" pitchFamily="18" charset="0"/>
              </a:rPr>
              <a:t>Домашнее задание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Georgia" pitchFamily="18" charset="0"/>
              </a:rPr>
              <a:t>§ 54 (вопросы)</a:t>
            </a:r>
          </a:p>
          <a:p>
            <a:r>
              <a:rPr lang="ru-RU" dirty="0" smtClean="0">
                <a:latin typeface="Georgia" pitchFamily="18" charset="0"/>
              </a:rPr>
              <a:t> Упр. 29 (любые две задачи на выбор)</a:t>
            </a:r>
          </a:p>
          <a:p>
            <a:r>
              <a:rPr lang="ru-RU" dirty="0" smtClean="0">
                <a:latin typeface="Georgia" pitchFamily="18" charset="0"/>
              </a:rPr>
              <a:t>Задание </a:t>
            </a:r>
            <a:r>
              <a:rPr lang="ru-RU" smtClean="0">
                <a:latin typeface="Georgia" pitchFamily="18" charset="0"/>
              </a:rPr>
              <a:t>18 стр. </a:t>
            </a:r>
            <a:r>
              <a:rPr lang="ru-RU" dirty="0" smtClean="0">
                <a:latin typeface="Georgia" pitchFamily="18" charset="0"/>
              </a:rPr>
              <a:t>135 </a:t>
            </a:r>
          </a:p>
          <a:p>
            <a:pPr>
              <a:buNone/>
            </a:pPr>
            <a:r>
              <a:rPr lang="ru-RU" dirty="0" smtClean="0">
                <a:latin typeface="Georgia" pitchFamily="18" charset="0"/>
              </a:rPr>
              <a:t>   (на дополнительную  оценку)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Georgia" pitchFamily="18" charset="0"/>
              </a:rPr>
              <a:t>Кроссворд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marL="596646" lvl="0" indent="-514350">
              <a:buFont typeface="+mj-lt"/>
              <a:buAutoNum type="arabicPeriod"/>
            </a:pPr>
            <a:r>
              <a:rPr lang="ru-RU" dirty="0" smtClean="0"/>
              <a:t>Мельчайшая частица данного вещества.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dirty="0" smtClean="0"/>
              <a:t>Любое изменение формы и размера тела.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dirty="0" smtClean="0"/>
              <a:t>То, из </a:t>
            </a:r>
            <a:r>
              <a:rPr lang="ru-RU" dirty="0" smtClean="0"/>
              <a:t>чего состоят физические тела.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dirty="0" smtClean="0"/>
              <a:t>Явление сохранения скорости.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dirty="0" smtClean="0"/>
              <a:t>Единица измерения работы.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dirty="0" smtClean="0"/>
              <a:t>Величина, характеризующая быстроту движения  тел.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dirty="0" smtClean="0"/>
              <a:t>Одно из агрегатных состояний вещества.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dirty="0" smtClean="0"/>
              <a:t>Длина траектории, по которой движется тело в течение некоторого времени.</a:t>
            </a:r>
          </a:p>
          <a:p>
            <a:pPr marL="596646" indent="-514350">
              <a:buFont typeface="+mj-lt"/>
              <a:buAutoNum type="arabicPeriod"/>
            </a:pPr>
            <a:endParaRPr lang="ru-RU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 l="28498" t="39143" r="57666" b="25563"/>
          <a:stretch>
            <a:fillRect/>
          </a:stretch>
        </p:blipFill>
        <p:spPr bwMode="auto">
          <a:xfrm>
            <a:off x="1979712" y="1556792"/>
            <a:ext cx="296227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Georgia" pitchFamily="18" charset="0"/>
              </a:rPr>
              <a:t>Кто быстрее выполнит работу?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4" name="Рисунок 122" descr="http://class-fizika.narod.ru/7_class/7_motshnost/r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500174"/>
            <a:ext cx="7143801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0070C0"/>
                </a:solidFill>
                <a:latin typeface="Georgia" pitchFamily="18" charset="0"/>
              </a:rPr>
              <a:t>Мощность</a:t>
            </a:r>
            <a:endParaRPr lang="ru-RU" i="1" dirty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3"/>
                </a:solidFill>
                <a:latin typeface="Georgia" pitchFamily="18" charset="0"/>
              </a:rPr>
              <a:t>Мощность – это физическая    величина, характеризующая быстроту выполнения работы. </a:t>
            </a:r>
            <a:endParaRPr lang="ru-RU" b="1" dirty="0" smtClean="0">
              <a:solidFill>
                <a:schemeClr val="accent3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i="1" dirty="0" smtClean="0">
                <a:solidFill>
                  <a:srgbClr val="0000CC"/>
                </a:solidFill>
                <a:latin typeface="Georgia" pitchFamily="18" charset="0"/>
              </a:rPr>
              <a:t>Скаляр, так как не имеет направления.</a:t>
            </a:r>
          </a:p>
          <a:p>
            <a:pPr>
              <a:defRPr/>
            </a:pPr>
            <a:r>
              <a:rPr lang="ru-RU" i="1" dirty="0" smtClean="0">
                <a:solidFill>
                  <a:schemeClr val="accent3"/>
                </a:solidFill>
                <a:latin typeface="Georgia" pitchFamily="18" charset="0"/>
              </a:rPr>
              <a:t>Обозначается буквой  N. </a:t>
            </a:r>
          </a:p>
          <a:p>
            <a:pPr>
              <a:buNone/>
              <a:defRPr/>
            </a:pPr>
            <a:endParaRPr lang="ru-RU" b="1" i="1" dirty="0" smtClean="0">
              <a:solidFill>
                <a:srgbClr val="0000CC"/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endParaRPr lang="ru-RU" i="1" dirty="0" smtClean="0">
              <a:solidFill>
                <a:srgbClr val="0000CC"/>
              </a:solidFill>
              <a:latin typeface="Georgia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225668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Ваттметр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 – прибор для измерения мощности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857496"/>
            <a:ext cx="7208358" cy="2143140"/>
          </a:xfrm>
        </p:spPr>
        <p:txBody>
          <a:bodyPr>
            <a:normAutofit fontScale="92500" lnSpcReduction="10000"/>
          </a:bodyPr>
          <a:lstStyle/>
          <a:p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>Физический смысл</a:t>
            </a: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>: мощность показывает какая работа выполняется в единицу времени</a:t>
            </a:r>
            <a:endParaRPr lang="en-US" sz="4000" dirty="0" smtClean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86847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2428868"/>
            <a:ext cx="7362084" cy="3819532"/>
          </a:xfrm>
        </p:spPr>
        <p:txBody>
          <a:bodyPr/>
          <a:lstStyle/>
          <a:p>
            <a:r>
              <a:rPr lang="en-US" dirty="0" smtClean="0">
                <a:latin typeface="Georgia" pitchFamily="18" charset="0"/>
              </a:rPr>
              <a:t>N – </a:t>
            </a:r>
            <a:r>
              <a:rPr lang="ru-RU" dirty="0" smtClean="0">
                <a:latin typeface="Georgia" pitchFamily="18" charset="0"/>
              </a:rPr>
              <a:t>механическая мощность</a:t>
            </a:r>
          </a:p>
          <a:p>
            <a:endParaRPr lang="ru-RU" dirty="0" smtClean="0">
              <a:latin typeface="Georgia" pitchFamily="18" charset="0"/>
            </a:endParaRPr>
          </a:p>
          <a:p>
            <a:r>
              <a:rPr lang="en-US" dirty="0" smtClean="0">
                <a:latin typeface="Georgia" pitchFamily="18" charset="0"/>
              </a:rPr>
              <a:t>A – </a:t>
            </a:r>
            <a:r>
              <a:rPr lang="ru-RU" dirty="0" smtClean="0">
                <a:latin typeface="Georgia" pitchFamily="18" charset="0"/>
              </a:rPr>
              <a:t>работа, совершаемая силой</a:t>
            </a:r>
          </a:p>
          <a:p>
            <a:endParaRPr lang="ru-RU" dirty="0" smtClean="0">
              <a:latin typeface="Georgia" pitchFamily="18" charset="0"/>
            </a:endParaRPr>
          </a:p>
          <a:p>
            <a:r>
              <a:rPr lang="en-US" dirty="0" smtClean="0">
                <a:latin typeface="Georgia" pitchFamily="18" charset="0"/>
              </a:rPr>
              <a:t>t – </a:t>
            </a:r>
            <a:r>
              <a:rPr lang="ru-RU" dirty="0" smtClean="0">
                <a:latin typeface="Georgia" pitchFamily="18" charset="0"/>
              </a:rPr>
              <a:t>время, за которое совершается работа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357166"/>
            <a:ext cx="3097213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6600CC"/>
                </a:solidFill>
                <a:effectLst/>
                <a:latin typeface="Georgia" pitchFamily="18" charset="0"/>
                <a:cs typeface="Arial" charset="0"/>
              </a:rPr>
              <a:t>Единица величины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447800"/>
            <a:ext cx="7884368" cy="4800600"/>
          </a:xfrm>
        </p:spPr>
        <p:txBody>
          <a:bodyPr/>
          <a:lstStyle/>
          <a:p>
            <a:pPr marL="265113" indent="-265113">
              <a:spcBef>
                <a:spcPct val="20000"/>
              </a:spcBef>
            </a:pP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1 Вт –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равен мощности, при которой за 1 с совершается работа в 1 Дж</a:t>
            </a:r>
          </a:p>
          <a:p>
            <a:pPr>
              <a:spcBef>
                <a:spcPct val="20000"/>
              </a:spcBef>
              <a:buNone/>
            </a:pPr>
            <a:endParaRPr lang="ru-RU" sz="4000" b="1" dirty="0" smtClean="0">
              <a:solidFill>
                <a:srgbClr val="0000CC"/>
              </a:solidFill>
              <a:latin typeface="Georgia" pitchFamily="18" charset="0"/>
            </a:endParaRPr>
          </a:p>
          <a:p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[N] = [ 1 Дж/с] = [1Вт ]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Джеймс Уатт</a:t>
            </a:r>
            <a:r>
              <a:rPr lang="en-US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(1736 – 1819 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г.г.)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>
              <a:buNone/>
              <a:defRPr/>
            </a:pPr>
            <a:r>
              <a:rPr lang="ru-RU" dirty="0" smtClean="0">
                <a:latin typeface="Georgia" pitchFamily="18" charset="0"/>
                <a:cs typeface="Arial" charset="0"/>
              </a:rPr>
              <a:t>Английский</a:t>
            </a:r>
          </a:p>
          <a:p>
            <a:pPr algn="just">
              <a:buNone/>
              <a:defRPr/>
            </a:pPr>
            <a:r>
              <a:rPr lang="ru-RU" dirty="0" smtClean="0">
                <a:latin typeface="Georgia" pitchFamily="18" charset="0"/>
                <a:cs typeface="Arial" charset="0"/>
              </a:rPr>
              <a:t>изобретатель. </a:t>
            </a:r>
          </a:p>
          <a:p>
            <a:pPr algn="just">
              <a:buNone/>
              <a:defRPr/>
            </a:pPr>
            <a:r>
              <a:rPr lang="ru-RU" dirty="0" smtClean="0">
                <a:latin typeface="Georgia" pitchFamily="18" charset="0"/>
                <a:cs typeface="Arial" charset="0"/>
              </a:rPr>
              <a:t>Паровая машина</a:t>
            </a:r>
          </a:p>
          <a:p>
            <a:pPr algn="just">
              <a:buNone/>
              <a:defRPr/>
            </a:pPr>
            <a:r>
              <a:rPr lang="ru-RU" dirty="0" smtClean="0">
                <a:latin typeface="Georgia" pitchFamily="18" charset="0"/>
                <a:cs typeface="Arial" charset="0"/>
              </a:rPr>
              <a:t>его конструкции </a:t>
            </a:r>
          </a:p>
          <a:p>
            <a:pPr algn="just">
              <a:buNone/>
              <a:defRPr/>
            </a:pPr>
            <a:r>
              <a:rPr lang="ru-RU" dirty="0" smtClean="0">
                <a:latin typeface="Georgia" pitchFamily="18" charset="0"/>
                <a:cs typeface="Arial" charset="0"/>
              </a:rPr>
              <a:t>была существенным  </a:t>
            </a:r>
          </a:p>
          <a:p>
            <a:pPr algn="just">
              <a:buNone/>
              <a:defRPr/>
            </a:pPr>
            <a:r>
              <a:rPr lang="ru-RU" dirty="0" smtClean="0">
                <a:latin typeface="Georgia" pitchFamily="18" charset="0"/>
                <a:cs typeface="Arial" charset="0"/>
              </a:rPr>
              <a:t>фактором</a:t>
            </a:r>
          </a:p>
          <a:p>
            <a:pPr algn="just">
              <a:buNone/>
              <a:defRPr/>
            </a:pPr>
            <a:r>
              <a:rPr lang="ru-RU" dirty="0" smtClean="0">
                <a:latin typeface="Georgia" pitchFamily="18" charset="0"/>
                <a:cs typeface="Arial" charset="0"/>
              </a:rPr>
              <a:t>Промышленной</a:t>
            </a:r>
          </a:p>
          <a:p>
            <a:pPr algn="just">
              <a:buNone/>
              <a:defRPr/>
            </a:pPr>
            <a:r>
              <a:rPr lang="ru-RU" dirty="0" smtClean="0">
                <a:latin typeface="Georgia" pitchFamily="18" charset="0"/>
                <a:cs typeface="Arial" charset="0"/>
              </a:rPr>
              <a:t>революции XIX в.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6" descr="resCCE3AEBE-0A01-01FD-00D9-799DD3791DC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72132" y="1201171"/>
            <a:ext cx="3071834" cy="53180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717</TotalTime>
  <Words>668</Words>
  <Application>Microsoft Office PowerPoint</Application>
  <PresentationFormat>Экран (4:3)</PresentationFormat>
  <Paragraphs>103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Солнцестояние</vt:lpstr>
      <vt:lpstr>Формула</vt:lpstr>
      <vt:lpstr>Мощность </vt:lpstr>
      <vt:lpstr>Фронтальный опрос</vt:lpstr>
      <vt:lpstr>Кроссворд</vt:lpstr>
      <vt:lpstr>Кто быстрее выполнит работу?</vt:lpstr>
      <vt:lpstr>Мощность</vt:lpstr>
      <vt:lpstr>Ваттметр – прибор для измерения мощности </vt:lpstr>
      <vt:lpstr>    </vt:lpstr>
      <vt:lpstr>Единица величины</vt:lpstr>
      <vt:lpstr>Джеймс Уатт (1736 – 1819 г.г.)</vt:lpstr>
      <vt:lpstr>Слайд 10</vt:lpstr>
      <vt:lpstr>Слайд 11</vt:lpstr>
      <vt:lpstr> Транспортные средства</vt:lpstr>
      <vt:lpstr>Слайд 13</vt:lpstr>
      <vt:lpstr>мощность человека при спокойной ходьбе равна приблизительно 0,1л.с. т.е 70 – 90Вт. </vt:lpstr>
      <vt:lpstr>Слайд 15</vt:lpstr>
      <vt:lpstr>Слайд 16</vt:lpstr>
      <vt:lpstr>Примеры решения задач</vt:lpstr>
      <vt:lpstr>2. Вычислить механическую работу, совершённую двигателем мощностью 2 кВт за время 5 с.</vt:lpstr>
      <vt:lpstr>3. С какой скоростью двигается велосипедист, прикладывая силу 200 Н и развивая мощность 0,8 кВт?</vt:lpstr>
      <vt:lpstr>План изучения физических величин</vt:lpstr>
      <vt:lpstr>Домашнее задание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Мощность</dc:title>
  <dc:creator>Extik</dc:creator>
  <cp:lastModifiedBy>User</cp:lastModifiedBy>
  <cp:revision>84</cp:revision>
  <dcterms:created xsi:type="dcterms:W3CDTF">2011-04-12T08:17:36Z</dcterms:created>
  <dcterms:modified xsi:type="dcterms:W3CDTF">2024-11-03T07:30:38Z</dcterms:modified>
</cp:coreProperties>
</file>